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</p:sldIdLst>
  <p:sldSz cy="5143500" cx="9144000"/>
  <p:notesSz cx="6858000" cy="9144000"/>
  <p:embeddedFontLst>
    <p:embeddedFont>
      <p:font typeface="Quicksand"/>
      <p:regular r:id="rId49"/>
      <p:bold r:id="rId50"/>
    </p:embeddedFont>
    <p:embeddedFont>
      <p:font typeface="Quicksand Medium"/>
      <p:regular r:id="rId51"/>
      <p:bold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font" Target="fonts/Quicksan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QuicksandMedium-regular.fntdata"/><Relationship Id="rId50" Type="http://schemas.openxmlformats.org/officeDocument/2006/relationships/font" Target="fonts/Quicksand-bold.fntdata"/><Relationship Id="rId52" Type="http://schemas.openxmlformats.org/officeDocument/2006/relationships/font" Target="fonts/QuicksandMedium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ncce.io/tcc" TargetMode="External"/><Relationship Id="rId3" Type="http://schemas.openxmlformats.org/officeDocument/2006/relationships/hyperlink" Target="http://ncce.io/ogl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photos/switch-network-it-distributor-nsa-490026/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vectors/router-networking-switch-internet-29336/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lipartmax.com/middle/m2i8N4H7m2G6H7Z5_clock-device-smart-smartwatch-time-watch-icon-smart-watch-icon/" TargetMode="External"/><Relationship Id="rId3" Type="http://schemas.openxmlformats.org/officeDocument/2006/relationships/hyperlink" Target="https://www.clipartkey.com/view/woRJx_free-to-use-public-domain-mobile-phones-clip/" TargetMode="External"/><Relationship Id="rId4" Type="http://schemas.openxmlformats.org/officeDocument/2006/relationships/hyperlink" Target="https://www.clipartmax.com/download/m2i8i8H7A0H7K9i8_laptop-clip-art/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vectors/switch-hub-network-net-lan-35568/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vectors/switch-hub-network-net-lan-35568/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vectors/card-circuit-electronics-interface-161279/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exels.com/photo/laptop-computer-on-white-table-4065718/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vectors/card-circuit-electronics-interface-161279/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vectors/computer-lan-network-switch-158777/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vectors/computer-lan-network-switch-158777/" TargetMode="Externa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photos/access-point-internet-wifi-wlan-5002809/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vectors/mobile-phone-communication-157065/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vectors/router-switch-symbol-network-30140/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vectors/cloud-thought-weather-153992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" name="Google Shape;4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Last updated 30-11-2021</a:t>
            </a: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Resources are updated regularly — the latest version is available at: </a:t>
            </a:r>
            <a:r>
              <a:rPr lang="en-GB" sz="900" u="sng">
                <a:solidFill>
                  <a:srgbClr val="1155CC"/>
                </a:solidFill>
                <a:latin typeface="Quicksand"/>
                <a:ea typeface="Quicksand"/>
                <a:cs typeface="Quicksand"/>
                <a:sym typeface="Quicksan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ncce.io/tcc</a:t>
            </a:r>
            <a:r>
              <a:rPr lang="en-GB" sz="9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900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This resource is licensed under the Open Government Licence, version 3. For more information on this licence, see</a:t>
            </a:r>
            <a:r>
              <a:rPr lang="en-GB" sz="900" u="sng">
                <a:solidFill>
                  <a:srgbClr val="1155CC"/>
                </a:solid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ncce.io/ogl</a:t>
            </a:r>
            <a:r>
              <a:rPr lang="en-GB" sz="9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900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source: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https://pixabay.com/photos/switch-network-it-distributor-nsa-490026/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source: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https://pixabay.com/vectors/router-networking-switch-internet-29336/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https://www.clipartmax.com/middle/m2i8N4H7m2G6H7Z5_clock-device-smart-smartwatch-time-watch-icon-smart-watch-icon/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https://www.clipartkey.com/view/woRJx_free-to-use-public-domain-mobile-phones-clip/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https://www.clipartmax.com/download/m2i8i8H7A0H7K9i8_laptop-clip-art/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source: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https://pixabay.com/vectors/switch-hub-network-net-lan-35568/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source: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https://pixabay.com/vectors/switch-hub-network-net-lan-35568/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source: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https://pixabay.com/vectors/card-circuit-electronics-interface-161279/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source: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https://www.pexels.com/photo/laptop-computer-on-white-table-4065718/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source: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https://pixabay.com/vectors/card-circuit-electronics-interface-161279/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source: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https://pixabay.com/vectors/computer-lan-network-switch-158777/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Image source: </a:t>
            </a:r>
            <a:r>
              <a:rPr lang="en-GB" u="sng">
                <a:solidFill>
                  <a:srgbClr val="3197A8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https://pixabay.com/vectors/computer-lan-network-switch-158777/</a:t>
            </a:r>
            <a:r>
              <a:rPr lang="en-GB"/>
              <a:t> and the Raspberry Pi graphic from the Futurelearn course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source: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https://pixabay.com/photos/access-point-internet-wifi-wlan-5002809/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source: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https://pixabay.com/vectors/mobile-phone-communication-157065/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source: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https://pixabay.com/vectors/router-switch-symbol-network-30140/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source: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https://pixabay.com/vectors/cloud-thought-weather-153992/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3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title"/>
          </p:nvPr>
        </p:nvSpPr>
        <p:spPr>
          <a:xfrm>
            <a:off x="526875" y="576775"/>
            <a:ext cx="8095800" cy="20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32725" y="2665400"/>
            <a:ext cx="80958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2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67675" y="4249150"/>
            <a:ext cx="1465423" cy="6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r Images side by side">
  <p:cSld name="TITLE_4_1_1_1_3_1_1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" name="Google Shape;19;p3"/>
          <p:cNvSpPr txBox="1"/>
          <p:nvPr>
            <p:ph idx="2" type="body"/>
          </p:nvPr>
        </p:nvSpPr>
        <p:spPr>
          <a:xfrm>
            <a:off x="4736600" y="1170100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ives / Questions / Lists">
  <p:cSld name="TITLE_4_1_1_1_2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0900" y="1017725"/>
            <a:ext cx="852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0900" y="310900"/>
            <a:ext cx="8522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" name="Google Shape;25;p4"/>
          <p:cNvSpPr txBox="1"/>
          <p:nvPr>
            <p:ph idx="2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image and text under (with heading)">
  <p:cSld name="TITLE_4_1_1_2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0900" y="1017725"/>
            <a:ext cx="8521200" cy="30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310900" y="4117599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" name="Google Shape;31;p5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image and text under (no heading)">
  <p:cSld name="TITLE_4_1_1_1_4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idx="1" type="body"/>
          </p:nvPr>
        </p:nvSpPr>
        <p:spPr>
          <a:xfrm>
            <a:off x="310900" y="472000"/>
            <a:ext cx="8521200" cy="3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310900" y="4282175"/>
            <a:ext cx="85212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" name="Google Shape;36;p6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image (no text under)">
  <p:cSld name="TITLE_4_1_1_1_3_2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idx="1" type="body"/>
          </p:nvPr>
        </p:nvSpPr>
        <p:spPr>
          <a:xfrm>
            <a:off x="310900" y="1017725"/>
            <a:ext cx="85212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310900" y="319600"/>
            <a:ext cx="85212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" name="Google Shape;41;p7"/>
          <p:cNvSpPr txBox="1"/>
          <p:nvPr>
            <p:ph idx="2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text">
  <p:cSld name="TITLE_4_1_1_1_1_1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310900" y="319600"/>
            <a:ext cx="8521200" cy="4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3600"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5" name="Google Shape;45;p8"/>
          <p:cNvSpPr txBox="1"/>
          <p:nvPr>
            <p:ph idx="1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1155CC">
            <a:alpha val="5490"/>
          </a:srgbClr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2725"/>
            <a:ext cx="9144000" cy="30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10900" y="310900"/>
            <a:ext cx="8521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  <a:defRPr b="1" i="0" sz="2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0900" y="1017725"/>
            <a:ext cx="8521500" cy="3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●"/>
              <a:defRPr b="0" i="0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Quicksand"/>
              <a:buChar char="■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96">
          <p15:clr>
            <a:srgbClr val="EA4335"/>
          </p15:clr>
        </p15:guide>
        <p15:guide id="2" orient="horz" pos="196">
          <p15:clr>
            <a:srgbClr val="EA4335"/>
          </p15:clr>
        </p15:guide>
        <p15:guide id="3" orient="horz" pos="641">
          <p15:clr>
            <a:srgbClr val="EA4335"/>
          </p15:clr>
        </p15:guide>
        <p15:guide id="4" pos="2776">
          <p15:clr>
            <a:srgbClr val="EA4335"/>
          </p15:clr>
        </p15:guide>
        <p15:guide id="5" orient="horz" pos="812">
          <p15:clr>
            <a:srgbClr val="EA4335"/>
          </p15:clr>
        </p15:guide>
        <p15:guide id="6" pos="2984">
          <p15:clr>
            <a:srgbClr val="EA4335"/>
          </p15:clr>
        </p15:guide>
        <p15:guide id="7" pos="5564">
          <p15:clr>
            <a:srgbClr val="EA4335"/>
          </p15:clr>
        </p15:guide>
        <p15:guide id="8" orient="horz" pos="2592">
          <p15:clr>
            <a:srgbClr val="EA4335"/>
          </p15:clr>
        </p15:guide>
        <p15:guide id="9" pos="2448">
          <p15:clr>
            <a:srgbClr val="EA4335"/>
          </p15:clr>
        </p15:guide>
        <p15:guide id="10" pos="3312">
          <p15:clr>
            <a:srgbClr val="EA4335"/>
          </p15:clr>
        </p15:guide>
        <p15:guide id="11" orient="horz" pos="304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526875" y="576775"/>
            <a:ext cx="8095800" cy="20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Lesson 3: Network hardware</a:t>
            </a:r>
            <a:endParaRPr/>
          </a:p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>
            <a:off x="532725" y="2665400"/>
            <a:ext cx="80958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-GB"/>
              <a:t>Mack 2023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 </a:t>
            </a:r>
            <a:r>
              <a:rPr b="1" lang="en-GB"/>
              <a:t>switch </a:t>
            </a:r>
            <a:r>
              <a:rPr lang="en-GB"/>
              <a:t>is required if there are multiple </a:t>
            </a:r>
            <a:r>
              <a:rPr b="1" lang="en-GB"/>
              <a:t>wired </a:t>
            </a:r>
            <a:r>
              <a:rPr lang="en-GB"/>
              <a:t>connections on the network.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-GB"/>
              <a:t>The </a:t>
            </a:r>
            <a:r>
              <a:rPr b="1" lang="en-GB"/>
              <a:t>switch </a:t>
            </a:r>
            <a:r>
              <a:rPr lang="en-GB"/>
              <a:t>is responsible for connecting data to the </a:t>
            </a:r>
            <a:r>
              <a:rPr b="1" lang="en-GB"/>
              <a:t>correct</a:t>
            </a:r>
            <a:r>
              <a:rPr lang="en-GB"/>
              <a:t> </a:t>
            </a:r>
            <a:r>
              <a:rPr b="1" lang="en-GB"/>
              <a:t>wired</a:t>
            </a:r>
            <a:r>
              <a:rPr lang="en-GB"/>
              <a:t> device.</a:t>
            </a:r>
            <a:endParaRPr/>
          </a:p>
        </p:txBody>
      </p:sp>
      <p:sp>
        <p:nvSpPr>
          <p:cNvPr id="147" name="Google Shape;147;p18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Switch</a:t>
            </a:r>
            <a:endParaRPr/>
          </a:p>
        </p:txBody>
      </p:sp>
      <p:sp>
        <p:nvSpPr>
          <p:cNvPr id="148" name="Google Shape;148;p18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9" name="Google Shape;149;p18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150" name="Google Shape;150;p18"/>
          <p:cNvPicPr preferRelativeResize="0"/>
          <p:nvPr/>
        </p:nvPicPr>
        <p:blipFill rotWithShape="1">
          <a:blip r:embed="rId3">
            <a:alphaModFix/>
          </a:blip>
          <a:srcRect b="14402" l="413" r="24176" t="48760"/>
          <a:stretch/>
        </p:blipFill>
        <p:spPr>
          <a:xfrm>
            <a:off x="4736600" y="1170125"/>
            <a:ext cx="4096500" cy="133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32275" y="3027099"/>
            <a:ext cx="2004701" cy="89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 </a:t>
            </a:r>
            <a:r>
              <a:rPr b="1" lang="en-GB"/>
              <a:t>switch </a:t>
            </a:r>
            <a:r>
              <a:rPr lang="en-GB"/>
              <a:t>is only required if there are wired devices on the network.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-GB"/>
              <a:t>A </a:t>
            </a:r>
            <a:r>
              <a:rPr b="1" lang="en-GB"/>
              <a:t>wireless access point</a:t>
            </a:r>
            <a:r>
              <a:rPr lang="en-GB"/>
              <a:t> will connect data to the </a:t>
            </a:r>
            <a:r>
              <a:rPr b="1" lang="en-GB"/>
              <a:t>correct wireless</a:t>
            </a:r>
            <a:r>
              <a:rPr lang="en-GB"/>
              <a:t> device.</a:t>
            </a:r>
            <a:endParaRPr/>
          </a:p>
        </p:txBody>
      </p:sp>
      <p:sp>
        <p:nvSpPr>
          <p:cNvPr id="157" name="Google Shape;157;p19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Switch</a:t>
            </a:r>
            <a:endParaRPr/>
          </a:p>
        </p:txBody>
      </p:sp>
      <p:sp>
        <p:nvSpPr>
          <p:cNvPr id="158" name="Google Shape;158;p19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9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160" name="Google Shape;160;p19"/>
          <p:cNvPicPr preferRelativeResize="0"/>
          <p:nvPr/>
        </p:nvPicPr>
        <p:blipFill rotWithShape="1">
          <a:blip r:embed="rId3">
            <a:alphaModFix/>
          </a:blip>
          <a:srcRect b="14402" l="413" r="24176" t="48760"/>
          <a:stretch/>
        </p:blipFill>
        <p:spPr>
          <a:xfrm>
            <a:off x="4736600" y="1170125"/>
            <a:ext cx="4096500" cy="133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32275" y="3027099"/>
            <a:ext cx="2004701" cy="89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Which of these symbols is used for a router?</a:t>
            </a:r>
            <a:endParaRPr/>
          </a:p>
        </p:txBody>
      </p:sp>
      <p:sp>
        <p:nvSpPr>
          <p:cNvPr id="167" name="Google Shape;167;p20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20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sp>
        <p:nvSpPr>
          <p:cNvPr id="169" name="Google Shape;169;p20"/>
          <p:cNvSpPr txBox="1"/>
          <p:nvPr/>
        </p:nvSpPr>
        <p:spPr>
          <a:xfrm>
            <a:off x="188250" y="1827850"/>
            <a:ext cx="68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a)</a:t>
            </a:r>
            <a:endParaRPr b="0" i="0" sz="18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0" name="Google Shape;170;p20"/>
          <p:cNvSpPr txBox="1"/>
          <p:nvPr/>
        </p:nvSpPr>
        <p:spPr>
          <a:xfrm>
            <a:off x="3079375" y="1827850"/>
            <a:ext cx="68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b)</a:t>
            </a:r>
            <a:endParaRPr b="0" i="0" sz="18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1" name="Google Shape;171;p20"/>
          <p:cNvSpPr txBox="1"/>
          <p:nvPr/>
        </p:nvSpPr>
        <p:spPr>
          <a:xfrm>
            <a:off x="6304500" y="1827850"/>
            <a:ext cx="68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c)</a:t>
            </a:r>
            <a:endParaRPr b="0" i="0" sz="18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72" name="Google Shape;17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100" y="2055813"/>
            <a:ext cx="2320177" cy="103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9600" y="1917500"/>
            <a:ext cx="2229375" cy="139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13199" y="2055824"/>
            <a:ext cx="2229377" cy="925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"/>
          <p:cNvSpPr/>
          <p:nvPr/>
        </p:nvSpPr>
        <p:spPr>
          <a:xfrm>
            <a:off x="3024150" y="1263100"/>
            <a:ext cx="3060600" cy="320040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1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Which of these symbols is used for a router?</a:t>
            </a:r>
            <a:endParaRPr/>
          </a:p>
        </p:txBody>
      </p:sp>
      <p:sp>
        <p:nvSpPr>
          <p:cNvPr id="181" name="Google Shape;181;p21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2" name="Google Shape;182;p21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sp>
        <p:nvSpPr>
          <p:cNvPr id="183" name="Google Shape;183;p21"/>
          <p:cNvSpPr txBox="1"/>
          <p:nvPr/>
        </p:nvSpPr>
        <p:spPr>
          <a:xfrm>
            <a:off x="3959350" y="3437125"/>
            <a:ext cx="106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Router</a:t>
            </a:r>
            <a:endParaRPr b="1" i="0" sz="18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4" name="Google Shape;184;p21"/>
          <p:cNvSpPr txBox="1"/>
          <p:nvPr/>
        </p:nvSpPr>
        <p:spPr>
          <a:xfrm>
            <a:off x="747525" y="3437125"/>
            <a:ext cx="106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Switch</a:t>
            </a:r>
            <a:endParaRPr b="1" i="0" sz="18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5" name="Google Shape;185;p21"/>
          <p:cNvSpPr txBox="1"/>
          <p:nvPr/>
        </p:nvSpPr>
        <p:spPr>
          <a:xfrm>
            <a:off x="7171175" y="3437125"/>
            <a:ext cx="73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WAP</a:t>
            </a:r>
            <a:endParaRPr b="1" i="0" sz="18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86" name="Google Shape;18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100" y="2055813"/>
            <a:ext cx="2320177" cy="103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9600" y="1917500"/>
            <a:ext cx="2229375" cy="139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13199" y="2055824"/>
            <a:ext cx="2229377" cy="925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/>
          <p:nvPr>
            <p:ph type="title"/>
          </p:nvPr>
        </p:nvSpPr>
        <p:spPr>
          <a:xfrm>
            <a:off x="311400" y="4714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Which device is used to connect a network to another network?</a:t>
            </a:r>
            <a:endParaRPr/>
          </a:p>
        </p:txBody>
      </p:sp>
      <p:sp>
        <p:nvSpPr>
          <p:cNvPr id="194" name="Google Shape;194;p22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5" name="Google Shape;195;p22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sp>
        <p:nvSpPr>
          <p:cNvPr id="196" name="Google Shape;196;p22"/>
          <p:cNvSpPr txBox="1"/>
          <p:nvPr/>
        </p:nvSpPr>
        <p:spPr>
          <a:xfrm>
            <a:off x="3959350" y="3437125"/>
            <a:ext cx="106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Router</a:t>
            </a:r>
            <a:endParaRPr b="1" i="0" sz="18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97" name="Google Shape;197;p22"/>
          <p:cNvSpPr txBox="1"/>
          <p:nvPr/>
        </p:nvSpPr>
        <p:spPr>
          <a:xfrm>
            <a:off x="747525" y="3437125"/>
            <a:ext cx="106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Switch</a:t>
            </a:r>
            <a:endParaRPr b="1" i="0" sz="18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98" name="Google Shape;198;p22"/>
          <p:cNvSpPr txBox="1"/>
          <p:nvPr/>
        </p:nvSpPr>
        <p:spPr>
          <a:xfrm>
            <a:off x="7171175" y="3437125"/>
            <a:ext cx="73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WAP</a:t>
            </a:r>
            <a:endParaRPr b="1" i="0" sz="18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99" name="Google Shape;19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100" y="2055813"/>
            <a:ext cx="2320177" cy="103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9600" y="1917500"/>
            <a:ext cx="2229375" cy="139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13199" y="2055824"/>
            <a:ext cx="2229377" cy="925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/>
          <p:nvPr/>
        </p:nvSpPr>
        <p:spPr>
          <a:xfrm>
            <a:off x="3024150" y="1263100"/>
            <a:ext cx="3060600" cy="320040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3"/>
          <p:cNvSpPr txBox="1"/>
          <p:nvPr>
            <p:ph type="title"/>
          </p:nvPr>
        </p:nvSpPr>
        <p:spPr>
          <a:xfrm>
            <a:off x="311400" y="4714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Which device is used to connect a network to another network?</a:t>
            </a:r>
            <a:endParaRPr/>
          </a:p>
        </p:txBody>
      </p:sp>
      <p:sp>
        <p:nvSpPr>
          <p:cNvPr id="208" name="Google Shape;208;p23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9" name="Google Shape;209;p23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sp>
        <p:nvSpPr>
          <p:cNvPr id="210" name="Google Shape;210;p23"/>
          <p:cNvSpPr txBox="1"/>
          <p:nvPr/>
        </p:nvSpPr>
        <p:spPr>
          <a:xfrm>
            <a:off x="3959350" y="3437125"/>
            <a:ext cx="106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Router</a:t>
            </a:r>
            <a:endParaRPr b="1" i="0" sz="18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11" name="Google Shape;211;p23"/>
          <p:cNvSpPr txBox="1"/>
          <p:nvPr/>
        </p:nvSpPr>
        <p:spPr>
          <a:xfrm>
            <a:off x="747525" y="3437125"/>
            <a:ext cx="106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Switch</a:t>
            </a:r>
            <a:endParaRPr b="1" i="0" sz="18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12" name="Google Shape;212;p23"/>
          <p:cNvSpPr txBox="1"/>
          <p:nvPr/>
        </p:nvSpPr>
        <p:spPr>
          <a:xfrm>
            <a:off x="7171175" y="3437125"/>
            <a:ext cx="73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WAP</a:t>
            </a:r>
            <a:endParaRPr b="1" i="0" sz="18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13" name="Google Shape;21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100" y="2055813"/>
            <a:ext cx="2320177" cy="103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9600" y="1917500"/>
            <a:ext cx="2229375" cy="139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13199" y="2055824"/>
            <a:ext cx="2229377" cy="925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Which device sends data to the correct </a:t>
            </a:r>
            <a:r>
              <a:rPr lang="en-GB" u="sng"/>
              <a:t>wired</a:t>
            </a:r>
            <a:r>
              <a:rPr lang="en-GB"/>
              <a:t> device?</a:t>
            </a:r>
            <a:endParaRPr/>
          </a:p>
        </p:txBody>
      </p:sp>
      <p:sp>
        <p:nvSpPr>
          <p:cNvPr id="221" name="Google Shape;221;p24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2" name="Google Shape;222;p24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sp>
        <p:nvSpPr>
          <p:cNvPr id="223" name="Google Shape;223;p24"/>
          <p:cNvSpPr txBox="1"/>
          <p:nvPr/>
        </p:nvSpPr>
        <p:spPr>
          <a:xfrm>
            <a:off x="3959350" y="3437125"/>
            <a:ext cx="106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Router</a:t>
            </a:r>
            <a:endParaRPr b="1" i="0" sz="18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24" name="Google Shape;224;p24"/>
          <p:cNvSpPr txBox="1"/>
          <p:nvPr/>
        </p:nvSpPr>
        <p:spPr>
          <a:xfrm>
            <a:off x="747525" y="3437125"/>
            <a:ext cx="106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Switch</a:t>
            </a:r>
            <a:endParaRPr b="1" i="0" sz="18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25" name="Google Shape;225;p24"/>
          <p:cNvSpPr txBox="1"/>
          <p:nvPr/>
        </p:nvSpPr>
        <p:spPr>
          <a:xfrm>
            <a:off x="7171175" y="3437125"/>
            <a:ext cx="73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WAP</a:t>
            </a:r>
            <a:endParaRPr b="1" i="0" sz="18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26" name="Google Shape;22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100" y="2055813"/>
            <a:ext cx="2320177" cy="103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9600" y="1917500"/>
            <a:ext cx="2229375" cy="139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13199" y="2055824"/>
            <a:ext cx="2229377" cy="925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/>
          <p:nvPr/>
        </p:nvSpPr>
        <p:spPr>
          <a:xfrm>
            <a:off x="480775" y="1289300"/>
            <a:ext cx="2555400" cy="320040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5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Which device sends data to the correct </a:t>
            </a:r>
            <a:r>
              <a:rPr lang="en-GB" u="sng"/>
              <a:t>wired</a:t>
            </a:r>
            <a:r>
              <a:rPr lang="en-GB"/>
              <a:t> device?</a:t>
            </a:r>
            <a:endParaRPr/>
          </a:p>
        </p:txBody>
      </p:sp>
      <p:sp>
        <p:nvSpPr>
          <p:cNvPr id="235" name="Google Shape;235;p25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6" name="Google Shape;236;p25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sp>
        <p:nvSpPr>
          <p:cNvPr id="237" name="Google Shape;237;p25"/>
          <p:cNvSpPr txBox="1"/>
          <p:nvPr/>
        </p:nvSpPr>
        <p:spPr>
          <a:xfrm>
            <a:off x="3959350" y="3437125"/>
            <a:ext cx="106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Router</a:t>
            </a:r>
            <a:endParaRPr b="1" i="0" sz="18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38" name="Google Shape;238;p25"/>
          <p:cNvSpPr txBox="1"/>
          <p:nvPr/>
        </p:nvSpPr>
        <p:spPr>
          <a:xfrm>
            <a:off x="747525" y="3437125"/>
            <a:ext cx="106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Switch</a:t>
            </a:r>
            <a:endParaRPr b="1" i="0" sz="18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39" name="Google Shape;239;p25"/>
          <p:cNvSpPr txBox="1"/>
          <p:nvPr/>
        </p:nvSpPr>
        <p:spPr>
          <a:xfrm>
            <a:off x="7171175" y="3437125"/>
            <a:ext cx="73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WAP</a:t>
            </a:r>
            <a:endParaRPr b="1" i="0" sz="18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40" name="Google Shape;24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100" y="2055813"/>
            <a:ext cx="2320177" cy="103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9600" y="1917500"/>
            <a:ext cx="2229375" cy="139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13199" y="2055824"/>
            <a:ext cx="2229377" cy="925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6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Which device connects a wireless device to a network?</a:t>
            </a:r>
            <a:endParaRPr/>
          </a:p>
        </p:txBody>
      </p:sp>
      <p:sp>
        <p:nvSpPr>
          <p:cNvPr id="248" name="Google Shape;248;p26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9" name="Google Shape;249;p26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sp>
        <p:nvSpPr>
          <p:cNvPr id="250" name="Google Shape;250;p26"/>
          <p:cNvSpPr txBox="1"/>
          <p:nvPr/>
        </p:nvSpPr>
        <p:spPr>
          <a:xfrm>
            <a:off x="3959350" y="3437125"/>
            <a:ext cx="106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Router</a:t>
            </a:r>
            <a:endParaRPr b="1" i="0" sz="18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51" name="Google Shape;251;p26"/>
          <p:cNvSpPr txBox="1"/>
          <p:nvPr/>
        </p:nvSpPr>
        <p:spPr>
          <a:xfrm>
            <a:off x="747525" y="3437125"/>
            <a:ext cx="106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Switch</a:t>
            </a:r>
            <a:endParaRPr b="1" i="0" sz="18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52" name="Google Shape;252;p26"/>
          <p:cNvSpPr txBox="1"/>
          <p:nvPr/>
        </p:nvSpPr>
        <p:spPr>
          <a:xfrm>
            <a:off x="7171175" y="3437125"/>
            <a:ext cx="73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WAP</a:t>
            </a:r>
            <a:endParaRPr b="1" i="0" sz="18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53" name="Google Shape;25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100" y="2055813"/>
            <a:ext cx="2320177" cy="103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9600" y="1917500"/>
            <a:ext cx="2229375" cy="139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13199" y="2055824"/>
            <a:ext cx="2229377" cy="925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7"/>
          <p:cNvSpPr/>
          <p:nvPr/>
        </p:nvSpPr>
        <p:spPr>
          <a:xfrm>
            <a:off x="6550188" y="1263100"/>
            <a:ext cx="2555400" cy="320040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7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Which device connects a wireless device to a network?</a:t>
            </a:r>
            <a:endParaRPr/>
          </a:p>
        </p:txBody>
      </p:sp>
      <p:sp>
        <p:nvSpPr>
          <p:cNvPr id="262" name="Google Shape;262;p27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3" name="Google Shape;263;p27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sp>
        <p:nvSpPr>
          <p:cNvPr id="264" name="Google Shape;264;p27"/>
          <p:cNvSpPr txBox="1"/>
          <p:nvPr/>
        </p:nvSpPr>
        <p:spPr>
          <a:xfrm>
            <a:off x="3959350" y="3437125"/>
            <a:ext cx="106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Router</a:t>
            </a:r>
            <a:endParaRPr b="1" i="0" sz="18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65" name="Google Shape;265;p27"/>
          <p:cNvSpPr txBox="1"/>
          <p:nvPr/>
        </p:nvSpPr>
        <p:spPr>
          <a:xfrm>
            <a:off x="747525" y="3437125"/>
            <a:ext cx="106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Switch</a:t>
            </a:r>
            <a:endParaRPr b="1" i="0" sz="18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66" name="Google Shape;266;p27"/>
          <p:cNvSpPr txBox="1"/>
          <p:nvPr/>
        </p:nvSpPr>
        <p:spPr>
          <a:xfrm>
            <a:off x="7171175" y="3437125"/>
            <a:ext cx="73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WAP</a:t>
            </a:r>
            <a:endParaRPr b="1" i="0" sz="18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67" name="Google Shape;26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100" y="2055813"/>
            <a:ext cx="2320177" cy="103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9600" y="1917500"/>
            <a:ext cx="2229375" cy="139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13199" y="2055824"/>
            <a:ext cx="2229377" cy="925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The images to the right represent a type of area network. Which one does it represent?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b="1" lang="en-GB"/>
              <a:t>Explorer task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-GB"/>
              <a:t>Write a description for this type of network. </a:t>
            </a:r>
            <a:endParaRPr/>
          </a:p>
        </p:txBody>
      </p:sp>
      <p:sp>
        <p:nvSpPr>
          <p:cNvPr id="57" name="Google Shape;57;p10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What type of area network?</a:t>
            </a:r>
            <a:endParaRPr/>
          </a:p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10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Starter activity</a:t>
            </a:r>
            <a:endParaRPr/>
          </a:p>
        </p:txBody>
      </p:sp>
      <p:pic>
        <p:nvPicPr>
          <p:cNvPr id="60" name="Google Shape;6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6645" y="2791775"/>
            <a:ext cx="1297300" cy="1323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" name="Google Shape;61;p10"/>
          <p:cNvCxnSpPr/>
          <p:nvPr/>
        </p:nvCxnSpPr>
        <p:spPr>
          <a:xfrm flipH="1">
            <a:off x="5709600" y="1973925"/>
            <a:ext cx="622500" cy="849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62" name="Google Shape;62;p10"/>
          <p:cNvCxnSpPr/>
          <p:nvPr/>
        </p:nvCxnSpPr>
        <p:spPr>
          <a:xfrm rot="10800000">
            <a:off x="5890375" y="3640900"/>
            <a:ext cx="1297800" cy="27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63" name="Google Shape;6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3950" y="1428125"/>
            <a:ext cx="1071875" cy="10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39098" y="2841325"/>
            <a:ext cx="1716274" cy="160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8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 </a:t>
            </a:r>
            <a:r>
              <a:rPr b="1" lang="en-GB"/>
              <a:t>hub </a:t>
            </a:r>
            <a:r>
              <a:rPr lang="en-GB"/>
              <a:t>can be used to </a:t>
            </a:r>
            <a:r>
              <a:rPr b="1" lang="en-GB"/>
              <a:t>connect multiple wired devices</a:t>
            </a:r>
            <a:r>
              <a:rPr lang="en-GB"/>
              <a:t> together.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-GB"/>
              <a:t>A hub will take any incoming data and </a:t>
            </a:r>
            <a:r>
              <a:rPr b="1" lang="en-GB"/>
              <a:t>broadcast</a:t>
            </a:r>
            <a:r>
              <a:rPr lang="en-GB"/>
              <a:t> (copy and send) it to all other devices connected to the hub. </a:t>
            </a:r>
            <a:endParaRPr/>
          </a:p>
        </p:txBody>
      </p:sp>
      <p:sp>
        <p:nvSpPr>
          <p:cNvPr id="275" name="Google Shape;275;p28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Hub</a:t>
            </a:r>
            <a:endParaRPr/>
          </a:p>
        </p:txBody>
      </p:sp>
      <p:sp>
        <p:nvSpPr>
          <p:cNvPr id="276" name="Google Shape;276;p28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7" name="Google Shape;277;p28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278" name="Google Shape;27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6600" y="1164850"/>
            <a:ext cx="4096500" cy="20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56575" y="3098325"/>
            <a:ext cx="2044507" cy="1625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9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GB"/>
              <a:t>Hubs </a:t>
            </a:r>
            <a:r>
              <a:rPr lang="en-GB"/>
              <a:t>were seen as a cheaper alternative to </a:t>
            </a:r>
            <a:r>
              <a:rPr b="1" lang="en-GB"/>
              <a:t>switches </a:t>
            </a:r>
            <a:r>
              <a:rPr lang="en-GB"/>
              <a:t>in the early stages of network design.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There are potential security risks with a hub because the data is broadcast to </a:t>
            </a:r>
            <a:r>
              <a:rPr b="1" lang="en-GB"/>
              <a:t>all devices</a:t>
            </a:r>
            <a:r>
              <a:rPr lang="en-GB"/>
              <a:t> instead of the specific device that needs it.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b="1" lang="en-GB"/>
              <a:t>Switches </a:t>
            </a:r>
            <a:r>
              <a:rPr lang="en-GB"/>
              <a:t>are much cheaper nowadays and are often used instead of </a:t>
            </a:r>
            <a:r>
              <a:rPr b="1" lang="en-GB"/>
              <a:t>hubs</a:t>
            </a:r>
            <a:r>
              <a:rPr lang="en-GB"/>
              <a:t>. </a:t>
            </a:r>
            <a:endParaRPr/>
          </a:p>
        </p:txBody>
      </p:sp>
      <p:sp>
        <p:nvSpPr>
          <p:cNvPr id="285" name="Google Shape;285;p29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Hub</a:t>
            </a:r>
            <a:endParaRPr/>
          </a:p>
        </p:txBody>
      </p:sp>
      <p:sp>
        <p:nvSpPr>
          <p:cNvPr id="286" name="Google Shape;286;p29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7" name="Google Shape;287;p29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288" name="Google Shape;28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6600" y="1164850"/>
            <a:ext cx="4096500" cy="20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56575" y="3098325"/>
            <a:ext cx="2044507" cy="1625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0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-GB"/>
              <a:t>A </a:t>
            </a:r>
            <a:r>
              <a:rPr b="1" lang="en-GB"/>
              <a:t>network interface card</a:t>
            </a:r>
            <a:r>
              <a:rPr lang="en-GB"/>
              <a:t> (NIC) enables a wired network connection between a </a:t>
            </a:r>
            <a:r>
              <a:rPr b="1" lang="en-GB"/>
              <a:t>computer </a:t>
            </a:r>
            <a:r>
              <a:rPr lang="en-GB"/>
              <a:t>and another </a:t>
            </a:r>
            <a:r>
              <a:rPr b="1" lang="en-GB"/>
              <a:t>networked device</a:t>
            </a:r>
            <a:r>
              <a:rPr lang="en-GB"/>
              <a:t>. </a:t>
            </a:r>
            <a:endParaRPr/>
          </a:p>
        </p:txBody>
      </p:sp>
      <p:sp>
        <p:nvSpPr>
          <p:cNvPr id="295" name="Google Shape;295;p30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Network interface card (NIC)</a:t>
            </a:r>
            <a:endParaRPr/>
          </a:p>
        </p:txBody>
      </p:sp>
      <p:sp>
        <p:nvSpPr>
          <p:cNvPr id="296" name="Google Shape;296;p30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7" name="Google Shape;297;p30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298" name="Google Shape;29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5600" y="1289300"/>
            <a:ext cx="3372676" cy="299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1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You might have noticed a </a:t>
            </a:r>
            <a:r>
              <a:rPr b="1" lang="en-GB"/>
              <a:t>port</a:t>
            </a:r>
            <a:r>
              <a:rPr lang="en-GB"/>
              <a:t> on a laptop or computer with </a:t>
            </a:r>
            <a:r>
              <a:rPr b="1" lang="en-GB"/>
              <a:t>this symbol</a:t>
            </a:r>
            <a:r>
              <a:rPr lang="en-GB"/>
              <a:t>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-GB"/>
              <a:t>Inside the computer will be the </a:t>
            </a:r>
            <a:r>
              <a:rPr b="1" lang="en-GB"/>
              <a:t>network interface card</a:t>
            </a:r>
            <a:r>
              <a:rPr lang="en-GB"/>
              <a:t> and you can connect to it by placing a wire in this port. </a:t>
            </a:r>
            <a:endParaRPr/>
          </a:p>
        </p:txBody>
      </p:sp>
      <p:sp>
        <p:nvSpPr>
          <p:cNvPr id="304" name="Google Shape;304;p31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Network interface card (NIC)</a:t>
            </a:r>
            <a:endParaRPr/>
          </a:p>
        </p:txBody>
      </p:sp>
      <p:sp>
        <p:nvSpPr>
          <p:cNvPr id="305" name="Google Shape;305;p31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6" name="Google Shape;306;p31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307" name="Google Shape;307;p31"/>
          <p:cNvPicPr preferRelativeResize="0"/>
          <p:nvPr/>
        </p:nvPicPr>
        <p:blipFill rotWithShape="1">
          <a:blip r:embed="rId3">
            <a:alphaModFix/>
          </a:blip>
          <a:srcRect b="10162" l="0" r="0" t="46625"/>
          <a:stretch/>
        </p:blipFill>
        <p:spPr>
          <a:xfrm>
            <a:off x="4736600" y="3277550"/>
            <a:ext cx="4096502" cy="117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1"/>
          <p:cNvSpPr/>
          <p:nvPr/>
        </p:nvSpPr>
        <p:spPr>
          <a:xfrm>
            <a:off x="6576625" y="1289300"/>
            <a:ext cx="576900" cy="5769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1"/>
          <p:cNvSpPr/>
          <p:nvPr/>
        </p:nvSpPr>
        <p:spPr>
          <a:xfrm>
            <a:off x="6069263" y="2237225"/>
            <a:ext cx="576900" cy="5769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1"/>
          <p:cNvSpPr/>
          <p:nvPr/>
        </p:nvSpPr>
        <p:spPr>
          <a:xfrm>
            <a:off x="7083988" y="2237225"/>
            <a:ext cx="576900" cy="5769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1" name="Google Shape;311;p31"/>
          <p:cNvCxnSpPr/>
          <p:nvPr/>
        </p:nvCxnSpPr>
        <p:spPr>
          <a:xfrm>
            <a:off x="5884350" y="2064700"/>
            <a:ext cx="1906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2" name="Google Shape;312;p31"/>
          <p:cNvCxnSpPr>
            <a:stCxn id="308" idx="2"/>
          </p:cNvCxnSpPr>
          <p:nvPr/>
        </p:nvCxnSpPr>
        <p:spPr>
          <a:xfrm flipH="1">
            <a:off x="6862075" y="1866200"/>
            <a:ext cx="3000" cy="210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3" name="Google Shape;313;p31"/>
          <p:cNvCxnSpPr>
            <a:stCxn id="309" idx="0"/>
          </p:cNvCxnSpPr>
          <p:nvPr/>
        </p:nvCxnSpPr>
        <p:spPr>
          <a:xfrm rot="10800000">
            <a:off x="6357713" y="2064725"/>
            <a:ext cx="0" cy="1725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4" name="Google Shape;314;p31"/>
          <p:cNvCxnSpPr>
            <a:stCxn id="310" idx="0"/>
          </p:cNvCxnSpPr>
          <p:nvPr/>
        </p:nvCxnSpPr>
        <p:spPr>
          <a:xfrm rot="10800000">
            <a:off x="7372438" y="2070725"/>
            <a:ext cx="0" cy="1665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5" name="Google Shape;315;p31"/>
          <p:cNvSpPr/>
          <p:nvPr/>
        </p:nvSpPr>
        <p:spPr>
          <a:xfrm>
            <a:off x="5076700" y="3607125"/>
            <a:ext cx="837900" cy="7590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2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Every </a:t>
            </a:r>
            <a:r>
              <a:rPr b="1" lang="en-GB"/>
              <a:t>network interface card</a:t>
            </a:r>
            <a:r>
              <a:rPr lang="en-GB"/>
              <a:t> has a unique address called a </a:t>
            </a:r>
            <a:r>
              <a:rPr b="1" lang="en-GB"/>
              <a:t>MAC address</a:t>
            </a:r>
            <a:r>
              <a:rPr lang="en-GB"/>
              <a:t>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MAC stands for </a:t>
            </a:r>
            <a:r>
              <a:rPr b="1" lang="en-GB"/>
              <a:t>media access control</a:t>
            </a:r>
            <a:r>
              <a:rPr lang="en-GB"/>
              <a:t>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-GB"/>
              <a:t>This unique, physical address is used to locate devices on the network. </a:t>
            </a:r>
            <a:endParaRPr/>
          </a:p>
        </p:txBody>
      </p:sp>
      <p:sp>
        <p:nvSpPr>
          <p:cNvPr id="321" name="Google Shape;321;p32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Network interface card (NIC)</a:t>
            </a:r>
            <a:endParaRPr/>
          </a:p>
        </p:txBody>
      </p:sp>
      <p:sp>
        <p:nvSpPr>
          <p:cNvPr id="322" name="Google Shape;322;p32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3" name="Google Shape;323;p32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324" name="Google Shape;32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5600" y="1289300"/>
            <a:ext cx="3372676" cy="299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 </a:t>
            </a:r>
            <a:r>
              <a:rPr b="1" lang="en-GB"/>
              <a:t>bridge </a:t>
            </a:r>
            <a:r>
              <a:rPr lang="en-GB"/>
              <a:t>is used to connect a </a:t>
            </a:r>
            <a:r>
              <a:rPr b="1" lang="en-GB"/>
              <a:t>LAN </a:t>
            </a:r>
            <a:r>
              <a:rPr lang="en-GB"/>
              <a:t>to another </a:t>
            </a:r>
            <a:r>
              <a:rPr b="1" lang="en-GB"/>
              <a:t>LAN</a:t>
            </a:r>
            <a:r>
              <a:rPr lang="en-GB"/>
              <a:t>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When a network becomes too large it can cause lots of traffic as data moves through it.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-GB"/>
              <a:t>A </a:t>
            </a:r>
            <a:r>
              <a:rPr b="1" lang="en-GB"/>
              <a:t>bridge </a:t>
            </a:r>
            <a:r>
              <a:rPr lang="en-GB"/>
              <a:t>helps to reduce the traffic by segmenting the network. </a:t>
            </a:r>
            <a:endParaRPr/>
          </a:p>
        </p:txBody>
      </p:sp>
      <p:sp>
        <p:nvSpPr>
          <p:cNvPr id="330" name="Google Shape;330;p33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Bridge</a:t>
            </a:r>
            <a:endParaRPr/>
          </a:p>
        </p:txBody>
      </p:sp>
      <p:sp>
        <p:nvSpPr>
          <p:cNvPr id="331" name="Google Shape;331;p33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2" name="Google Shape;332;p33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333" name="Google Shape;33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7863" y="1170125"/>
            <a:ext cx="3453974" cy="172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22100" y="2581900"/>
            <a:ext cx="2517624" cy="194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b="1" lang="en-GB"/>
              <a:t>Data </a:t>
            </a:r>
            <a:r>
              <a:rPr lang="en-GB"/>
              <a:t>will only pass through the bridge to the other segment or LAN if it is required by that part of the network. </a:t>
            </a:r>
            <a:endParaRPr/>
          </a:p>
        </p:txBody>
      </p:sp>
      <p:sp>
        <p:nvSpPr>
          <p:cNvPr id="340" name="Google Shape;340;p34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Bridge</a:t>
            </a:r>
            <a:endParaRPr/>
          </a:p>
        </p:txBody>
      </p:sp>
      <p:sp>
        <p:nvSpPr>
          <p:cNvPr id="341" name="Google Shape;341;p34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42" name="Google Shape;342;p34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343" name="Google Shape;34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9975" y="2291075"/>
            <a:ext cx="6578926" cy="178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47374" y="2242050"/>
            <a:ext cx="1564150" cy="78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4"/>
          <p:cNvSpPr/>
          <p:nvPr/>
        </p:nvSpPr>
        <p:spPr>
          <a:xfrm>
            <a:off x="3295475" y="3104425"/>
            <a:ext cx="51000" cy="49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6" name="Google Shape;346;p34"/>
          <p:cNvCxnSpPr>
            <a:stCxn id="345" idx="0"/>
            <a:endCxn id="344" idx="1"/>
          </p:cNvCxnSpPr>
          <p:nvPr/>
        </p:nvCxnSpPr>
        <p:spPr>
          <a:xfrm rot="-5400000">
            <a:off x="3598475" y="2355625"/>
            <a:ext cx="471300" cy="1026300"/>
          </a:xfrm>
          <a:prstGeom prst="curvedConnector2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347" name="Google Shape;347;p34"/>
          <p:cNvSpPr/>
          <p:nvPr/>
        </p:nvSpPr>
        <p:spPr>
          <a:xfrm>
            <a:off x="6892600" y="3082150"/>
            <a:ext cx="51000" cy="49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8" name="Google Shape;348;p34"/>
          <p:cNvCxnSpPr>
            <a:stCxn id="347" idx="0"/>
            <a:endCxn id="344" idx="3"/>
          </p:cNvCxnSpPr>
          <p:nvPr/>
        </p:nvCxnSpPr>
        <p:spPr>
          <a:xfrm flipH="1" rot="5400000">
            <a:off x="6190300" y="2354350"/>
            <a:ext cx="449100" cy="1006500"/>
          </a:xfrm>
          <a:prstGeom prst="curvedConnector2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5"/>
          <p:cNvSpPr txBox="1"/>
          <p:nvPr>
            <p:ph type="title"/>
          </p:nvPr>
        </p:nvSpPr>
        <p:spPr>
          <a:xfrm>
            <a:off x="311400" y="495725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Which device broadcasts data to all wired devices attached to it?</a:t>
            </a:r>
            <a:endParaRPr/>
          </a:p>
        </p:txBody>
      </p:sp>
      <p:sp>
        <p:nvSpPr>
          <p:cNvPr id="354" name="Google Shape;354;p35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5" name="Google Shape;355;p35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sp>
        <p:nvSpPr>
          <p:cNvPr id="356" name="Google Shape;356;p35"/>
          <p:cNvSpPr/>
          <p:nvPr/>
        </p:nvSpPr>
        <p:spPr>
          <a:xfrm>
            <a:off x="3295475" y="3104425"/>
            <a:ext cx="51000" cy="49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5"/>
          <p:cNvSpPr/>
          <p:nvPr/>
        </p:nvSpPr>
        <p:spPr>
          <a:xfrm>
            <a:off x="6892600" y="3082150"/>
            <a:ext cx="51000" cy="49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5"/>
          <p:cNvSpPr/>
          <p:nvPr/>
        </p:nvSpPr>
        <p:spPr>
          <a:xfrm>
            <a:off x="6175825" y="1572800"/>
            <a:ext cx="2240700" cy="2240700"/>
          </a:xfrm>
          <a:prstGeom prst="rect">
            <a:avLst/>
          </a:prstGeom>
          <a:solidFill>
            <a:srgbClr val="49498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Bridge</a:t>
            </a:r>
            <a:endParaRPr b="1" i="0" sz="2400" u="none" cap="none" strike="noStrik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59" name="Google Shape;359;p35"/>
          <p:cNvSpPr/>
          <p:nvPr/>
        </p:nvSpPr>
        <p:spPr>
          <a:xfrm>
            <a:off x="607825" y="1572800"/>
            <a:ext cx="2240700" cy="2240700"/>
          </a:xfrm>
          <a:prstGeom prst="rect">
            <a:avLst/>
          </a:prstGeom>
          <a:solidFill>
            <a:srgbClr val="49498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Hub</a:t>
            </a:r>
            <a:endParaRPr b="1" i="0" sz="2400" u="none" cap="none" strike="noStrik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60" name="Google Shape;360;p35"/>
          <p:cNvSpPr/>
          <p:nvPr/>
        </p:nvSpPr>
        <p:spPr>
          <a:xfrm>
            <a:off x="3451650" y="1572800"/>
            <a:ext cx="2240700" cy="2240700"/>
          </a:xfrm>
          <a:prstGeom prst="rect">
            <a:avLst/>
          </a:prstGeom>
          <a:solidFill>
            <a:srgbClr val="49498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NIC</a:t>
            </a:r>
            <a:endParaRPr b="1" i="0" sz="2400" u="none" cap="none" strike="noStrik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6"/>
          <p:cNvSpPr txBox="1"/>
          <p:nvPr>
            <p:ph type="title"/>
          </p:nvPr>
        </p:nvSpPr>
        <p:spPr>
          <a:xfrm>
            <a:off x="311400" y="495725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Which device broadcasts data to all wired devices attached to it?</a:t>
            </a:r>
            <a:endParaRPr/>
          </a:p>
        </p:txBody>
      </p:sp>
      <p:sp>
        <p:nvSpPr>
          <p:cNvPr id="366" name="Google Shape;366;p36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7" name="Google Shape;367;p36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sp>
        <p:nvSpPr>
          <p:cNvPr id="368" name="Google Shape;368;p36"/>
          <p:cNvSpPr/>
          <p:nvPr/>
        </p:nvSpPr>
        <p:spPr>
          <a:xfrm>
            <a:off x="3295475" y="3104425"/>
            <a:ext cx="51000" cy="49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6"/>
          <p:cNvSpPr/>
          <p:nvPr/>
        </p:nvSpPr>
        <p:spPr>
          <a:xfrm>
            <a:off x="6892600" y="3082150"/>
            <a:ext cx="51000" cy="49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6"/>
          <p:cNvSpPr/>
          <p:nvPr/>
        </p:nvSpPr>
        <p:spPr>
          <a:xfrm>
            <a:off x="607825" y="1572800"/>
            <a:ext cx="2240700" cy="2240700"/>
          </a:xfrm>
          <a:prstGeom prst="rect">
            <a:avLst/>
          </a:prstGeom>
          <a:solidFill>
            <a:srgbClr val="49498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Hub</a:t>
            </a:r>
            <a:endParaRPr b="1" i="0" sz="2400" u="none" cap="none" strike="noStrik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7"/>
          <p:cNvSpPr txBox="1"/>
          <p:nvPr>
            <p:ph type="title"/>
          </p:nvPr>
        </p:nvSpPr>
        <p:spPr>
          <a:xfrm>
            <a:off x="311400" y="495725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Which device links one LAN to another LAN?</a:t>
            </a:r>
            <a:endParaRPr/>
          </a:p>
        </p:txBody>
      </p:sp>
      <p:sp>
        <p:nvSpPr>
          <p:cNvPr id="376" name="Google Shape;376;p37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7" name="Google Shape;377;p37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sp>
        <p:nvSpPr>
          <p:cNvPr id="378" name="Google Shape;378;p37"/>
          <p:cNvSpPr/>
          <p:nvPr/>
        </p:nvSpPr>
        <p:spPr>
          <a:xfrm>
            <a:off x="3295475" y="3104425"/>
            <a:ext cx="51000" cy="49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7"/>
          <p:cNvSpPr/>
          <p:nvPr/>
        </p:nvSpPr>
        <p:spPr>
          <a:xfrm>
            <a:off x="6892600" y="3082150"/>
            <a:ext cx="51000" cy="49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7"/>
          <p:cNvSpPr/>
          <p:nvPr/>
        </p:nvSpPr>
        <p:spPr>
          <a:xfrm>
            <a:off x="6175825" y="1572800"/>
            <a:ext cx="2240700" cy="2240700"/>
          </a:xfrm>
          <a:prstGeom prst="rect">
            <a:avLst/>
          </a:prstGeom>
          <a:solidFill>
            <a:srgbClr val="49498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Bridge</a:t>
            </a:r>
            <a:endParaRPr b="1" i="0" sz="2400" u="none" cap="none" strike="noStrik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81" name="Google Shape;381;p37"/>
          <p:cNvSpPr/>
          <p:nvPr/>
        </p:nvSpPr>
        <p:spPr>
          <a:xfrm>
            <a:off x="607825" y="1572800"/>
            <a:ext cx="2240700" cy="2240700"/>
          </a:xfrm>
          <a:prstGeom prst="rect">
            <a:avLst/>
          </a:prstGeom>
          <a:solidFill>
            <a:srgbClr val="49498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Hub</a:t>
            </a:r>
            <a:endParaRPr b="1" i="0" sz="2400" u="none" cap="none" strike="noStrik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82" name="Google Shape;382;p37"/>
          <p:cNvSpPr/>
          <p:nvPr/>
        </p:nvSpPr>
        <p:spPr>
          <a:xfrm>
            <a:off x="3451650" y="1572800"/>
            <a:ext cx="2240700" cy="2240700"/>
          </a:xfrm>
          <a:prstGeom prst="rect">
            <a:avLst/>
          </a:prstGeom>
          <a:solidFill>
            <a:srgbClr val="49498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NIC</a:t>
            </a:r>
            <a:endParaRPr b="1" i="0" sz="2400" u="none" cap="none" strike="noStrik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GB"/>
              <a:t>Answer: </a:t>
            </a:r>
            <a:r>
              <a:rPr lang="en-GB"/>
              <a:t>Personal Area Network or PAN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b="1" lang="en-GB"/>
              <a:t>Description: </a:t>
            </a:r>
            <a:r>
              <a:rPr lang="en-GB"/>
              <a:t>A network of computers that connects devices within the locality of a person.</a:t>
            </a:r>
            <a:endParaRPr/>
          </a:p>
        </p:txBody>
      </p:sp>
      <p:sp>
        <p:nvSpPr>
          <p:cNvPr id="70" name="Google Shape;70;p11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What type of area network?</a:t>
            </a:r>
            <a:endParaRPr/>
          </a:p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2" name="Google Shape;72;p11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Starter activity</a:t>
            </a:r>
            <a:endParaRPr/>
          </a:p>
        </p:txBody>
      </p:sp>
      <p:pic>
        <p:nvPicPr>
          <p:cNvPr id="73" name="Google Shape;7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3943" y="1170125"/>
            <a:ext cx="810575" cy="118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6645" y="2791775"/>
            <a:ext cx="1297300" cy="132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62252" y="2910435"/>
            <a:ext cx="1591274" cy="1085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" name="Google Shape;76;p11"/>
          <p:cNvCxnSpPr/>
          <p:nvPr/>
        </p:nvCxnSpPr>
        <p:spPr>
          <a:xfrm flipH="1">
            <a:off x="5709600" y="1973925"/>
            <a:ext cx="622500" cy="849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7" name="Google Shape;77;p11"/>
          <p:cNvCxnSpPr/>
          <p:nvPr/>
        </p:nvCxnSpPr>
        <p:spPr>
          <a:xfrm rot="10800000">
            <a:off x="5890375" y="3640900"/>
            <a:ext cx="1297800" cy="27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8"/>
          <p:cNvSpPr txBox="1"/>
          <p:nvPr>
            <p:ph type="title"/>
          </p:nvPr>
        </p:nvSpPr>
        <p:spPr>
          <a:xfrm>
            <a:off x="311400" y="495725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Which device links one LAN to another LAN?</a:t>
            </a:r>
            <a:endParaRPr/>
          </a:p>
        </p:txBody>
      </p:sp>
      <p:sp>
        <p:nvSpPr>
          <p:cNvPr id="388" name="Google Shape;388;p38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9" name="Google Shape;389;p38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sp>
        <p:nvSpPr>
          <p:cNvPr id="390" name="Google Shape;390;p38"/>
          <p:cNvSpPr/>
          <p:nvPr/>
        </p:nvSpPr>
        <p:spPr>
          <a:xfrm>
            <a:off x="3295475" y="3104425"/>
            <a:ext cx="51000" cy="49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38"/>
          <p:cNvSpPr/>
          <p:nvPr/>
        </p:nvSpPr>
        <p:spPr>
          <a:xfrm>
            <a:off x="6892600" y="3082150"/>
            <a:ext cx="51000" cy="49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38"/>
          <p:cNvSpPr/>
          <p:nvPr/>
        </p:nvSpPr>
        <p:spPr>
          <a:xfrm>
            <a:off x="6175825" y="1572800"/>
            <a:ext cx="2240700" cy="2240700"/>
          </a:xfrm>
          <a:prstGeom prst="rect">
            <a:avLst/>
          </a:prstGeom>
          <a:solidFill>
            <a:srgbClr val="49498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Bridge</a:t>
            </a:r>
            <a:endParaRPr b="1" i="0" sz="2400" u="none" cap="none" strike="noStrik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9"/>
          <p:cNvSpPr txBox="1"/>
          <p:nvPr>
            <p:ph type="title"/>
          </p:nvPr>
        </p:nvSpPr>
        <p:spPr>
          <a:xfrm>
            <a:off x="311400" y="495725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Which device has a unique MAC address to make it identifiable on a network?</a:t>
            </a:r>
            <a:endParaRPr/>
          </a:p>
        </p:txBody>
      </p:sp>
      <p:sp>
        <p:nvSpPr>
          <p:cNvPr id="398" name="Google Shape;398;p39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9" name="Google Shape;399;p39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sp>
        <p:nvSpPr>
          <p:cNvPr id="400" name="Google Shape;400;p39"/>
          <p:cNvSpPr/>
          <p:nvPr/>
        </p:nvSpPr>
        <p:spPr>
          <a:xfrm>
            <a:off x="3295475" y="3104425"/>
            <a:ext cx="51000" cy="49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39"/>
          <p:cNvSpPr/>
          <p:nvPr/>
        </p:nvSpPr>
        <p:spPr>
          <a:xfrm>
            <a:off x="6892600" y="3082150"/>
            <a:ext cx="51000" cy="49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39"/>
          <p:cNvSpPr/>
          <p:nvPr/>
        </p:nvSpPr>
        <p:spPr>
          <a:xfrm>
            <a:off x="6175825" y="1572800"/>
            <a:ext cx="2240700" cy="2240700"/>
          </a:xfrm>
          <a:prstGeom prst="rect">
            <a:avLst/>
          </a:prstGeom>
          <a:solidFill>
            <a:srgbClr val="49498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Bridge</a:t>
            </a:r>
            <a:endParaRPr b="1" i="0" sz="2400" u="none" cap="none" strike="noStrik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03" name="Google Shape;403;p39"/>
          <p:cNvSpPr/>
          <p:nvPr/>
        </p:nvSpPr>
        <p:spPr>
          <a:xfrm>
            <a:off x="607825" y="1572800"/>
            <a:ext cx="2240700" cy="2240700"/>
          </a:xfrm>
          <a:prstGeom prst="rect">
            <a:avLst/>
          </a:prstGeom>
          <a:solidFill>
            <a:srgbClr val="49498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Hub</a:t>
            </a:r>
            <a:endParaRPr b="1" i="0" sz="2400" u="none" cap="none" strike="noStrik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04" name="Google Shape;404;p39"/>
          <p:cNvSpPr/>
          <p:nvPr/>
        </p:nvSpPr>
        <p:spPr>
          <a:xfrm>
            <a:off x="3451650" y="1572800"/>
            <a:ext cx="2240700" cy="2240700"/>
          </a:xfrm>
          <a:prstGeom prst="rect">
            <a:avLst/>
          </a:prstGeom>
          <a:solidFill>
            <a:srgbClr val="49498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NIC</a:t>
            </a:r>
            <a:endParaRPr b="1" i="0" sz="2400" u="none" cap="none" strike="noStrik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0"/>
          <p:cNvSpPr txBox="1"/>
          <p:nvPr>
            <p:ph type="title"/>
          </p:nvPr>
        </p:nvSpPr>
        <p:spPr>
          <a:xfrm>
            <a:off x="311400" y="495725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Which device has a unique MAC address to make it identifiable on a network?</a:t>
            </a:r>
            <a:endParaRPr/>
          </a:p>
        </p:txBody>
      </p:sp>
      <p:sp>
        <p:nvSpPr>
          <p:cNvPr id="410" name="Google Shape;410;p40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1" name="Google Shape;411;p40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sp>
        <p:nvSpPr>
          <p:cNvPr id="412" name="Google Shape;412;p40"/>
          <p:cNvSpPr/>
          <p:nvPr/>
        </p:nvSpPr>
        <p:spPr>
          <a:xfrm>
            <a:off x="3295475" y="3104425"/>
            <a:ext cx="51000" cy="49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40"/>
          <p:cNvSpPr/>
          <p:nvPr/>
        </p:nvSpPr>
        <p:spPr>
          <a:xfrm>
            <a:off x="6892600" y="3082150"/>
            <a:ext cx="51000" cy="49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40"/>
          <p:cNvSpPr/>
          <p:nvPr/>
        </p:nvSpPr>
        <p:spPr>
          <a:xfrm>
            <a:off x="3451650" y="1572800"/>
            <a:ext cx="2240700" cy="2240700"/>
          </a:xfrm>
          <a:prstGeom prst="rect">
            <a:avLst/>
          </a:prstGeom>
          <a:solidFill>
            <a:srgbClr val="49498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NIC</a:t>
            </a:r>
            <a:endParaRPr b="1" i="0" sz="2400" u="none" cap="none" strike="noStrik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1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Use the </a:t>
            </a:r>
            <a:r>
              <a:rPr b="1" lang="en-GB"/>
              <a:t>activity 2 sheet</a:t>
            </a:r>
            <a:r>
              <a:rPr lang="en-GB"/>
              <a:t> to decide which hardware items are missing from the networks based on the scenarios.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-GB"/>
              <a:t>You will also be required to design your own networks for given scenarios. </a:t>
            </a:r>
            <a:endParaRPr/>
          </a:p>
        </p:txBody>
      </p:sp>
      <p:sp>
        <p:nvSpPr>
          <p:cNvPr id="420" name="Google Shape;420;p41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Selecting hardware for a network</a:t>
            </a:r>
            <a:endParaRPr/>
          </a:p>
        </p:txBody>
      </p:sp>
      <p:sp>
        <p:nvSpPr>
          <p:cNvPr id="421" name="Google Shape;421;p41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22" name="Google Shape;422;p41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2</a:t>
            </a:r>
            <a:endParaRPr/>
          </a:p>
        </p:txBody>
      </p:sp>
      <p:pic>
        <p:nvPicPr>
          <p:cNvPr id="423" name="Google Shape;42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6600" y="1170125"/>
            <a:ext cx="4096500" cy="2021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2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-GB"/>
              <a:t>I connect LANs to other LANs on a network. I am also used to segment large LANs to reduce traffic across the network. </a:t>
            </a:r>
            <a:endParaRPr/>
          </a:p>
        </p:txBody>
      </p:sp>
      <p:sp>
        <p:nvSpPr>
          <p:cNvPr id="429" name="Google Shape;429;p42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What am I?</a:t>
            </a:r>
            <a:endParaRPr/>
          </a:p>
        </p:txBody>
      </p:sp>
      <p:sp>
        <p:nvSpPr>
          <p:cNvPr id="430" name="Google Shape;430;p42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31" name="Google Shape;431;p42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Plenary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3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-GB"/>
              <a:t>I connect LANs to other LANs on a network. I am also used to segment large LANs to reduce traffic across the network. </a:t>
            </a:r>
            <a:endParaRPr/>
          </a:p>
        </p:txBody>
      </p:sp>
      <p:sp>
        <p:nvSpPr>
          <p:cNvPr id="437" name="Google Shape;437;p43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What am I?</a:t>
            </a:r>
            <a:endParaRPr/>
          </a:p>
        </p:txBody>
      </p:sp>
      <p:sp>
        <p:nvSpPr>
          <p:cNvPr id="438" name="Google Shape;438;p43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39" name="Google Shape;439;p43"/>
          <p:cNvSpPr txBox="1"/>
          <p:nvPr>
            <p:ph idx="2" type="body"/>
          </p:nvPr>
        </p:nvSpPr>
        <p:spPr>
          <a:xfrm>
            <a:off x="4736600" y="1170100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b="1" lang="en-GB" sz="3000"/>
              <a:t>Bridge</a:t>
            </a:r>
            <a:endParaRPr b="1" sz="3000"/>
          </a:p>
        </p:txBody>
      </p:sp>
      <p:sp>
        <p:nvSpPr>
          <p:cNvPr id="440" name="Google Shape;440;p43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Plenary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4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-GB"/>
              <a:t>I am needed if you want to connect any device to the internet. </a:t>
            </a:r>
            <a:endParaRPr/>
          </a:p>
        </p:txBody>
      </p:sp>
      <p:sp>
        <p:nvSpPr>
          <p:cNvPr id="446" name="Google Shape;446;p44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What am I?</a:t>
            </a:r>
            <a:endParaRPr/>
          </a:p>
        </p:txBody>
      </p:sp>
      <p:sp>
        <p:nvSpPr>
          <p:cNvPr id="447" name="Google Shape;447;p44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48" name="Google Shape;448;p44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Plenary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5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-GB"/>
              <a:t>I am needed if you want to connect any device to the internet. </a:t>
            </a:r>
            <a:endParaRPr/>
          </a:p>
        </p:txBody>
      </p:sp>
      <p:sp>
        <p:nvSpPr>
          <p:cNvPr id="454" name="Google Shape;454;p45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What am I?</a:t>
            </a:r>
            <a:endParaRPr/>
          </a:p>
        </p:txBody>
      </p:sp>
      <p:sp>
        <p:nvSpPr>
          <p:cNvPr id="455" name="Google Shape;455;p45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56" name="Google Shape;456;p45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Plenary</a:t>
            </a:r>
            <a:endParaRPr/>
          </a:p>
        </p:txBody>
      </p:sp>
      <p:sp>
        <p:nvSpPr>
          <p:cNvPr id="457" name="Google Shape;457;p45"/>
          <p:cNvSpPr txBox="1"/>
          <p:nvPr>
            <p:ph idx="2" type="body"/>
          </p:nvPr>
        </p:nvSpPr>
        <p:spPr>
          <a:xfrm>
            <a:off x="4736600" y="1170100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b="1" lang="en-GB" sz="3000"/>
              <a:t>Router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6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-GB"/>
              <a:t>I am used to securely connect wired devices to each other over a network. </a:t>
            </a:r>
            <a:endParaRPr/>
          </a:p>
        </p:txBody>
      </p:sp>
      <p:sp>
        <p:nvSpPr>
          <p:cNvPr id="463" name="Google Shape;463;p46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What am I?</a:t>
            </a:r>
            <a:endParaRPr/>
          </a:p>
        </p:txBody>
      </p:sp>
      <p:sp>
        <p:nvSpPr>
          <p:cNvPr id="464" name="Google Shape;464;p46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65" name="Google Shape;465;p46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Plenary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7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-GB"/>
              <a:t>I am used to securely connect wired devices to each other over a network. </a:t>
            </a:r>
            <a:endParaRPr/>
          </a:p>
        </p:txBody>
      </p:sp>
      <p:sp>
        <p:nvSpPr>
          <p:cNvPr id="471" name="Google Shape;471;p47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What am I?</a:t>
            </a:r>
            <a:endParaRPr/>
          </a:p>
        </p:txBody>
      </p:sp>
      <p:sp>
        <p:nvSpPr>
          <p:cNvPr id="472" name="Google Shape;472;p47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3" name="Google Shape;473;p47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Plenary</a:t>
            </a:r>
            <a:endParaRPr/>
          </a:p>
        </p:txBody>
      </p:sp>
      <p:sp>
        <p:nvSpPr>
          <p:cNvPr id="474" name="Google Shape;474;p47"/>
          <p:cNvSpPr txBox="1"/>
          <p:nvPr>
            <p:ph idx="2" type="body"/>
          </p:nvPr>
        </p:nvSpPr>
        <p:spPr>
          <a:xfrm>
            <a:off x="4736600" y="1170100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b="1" lang="en-GB" sz="3000"/>
              <a:t>Switch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>
            <p:ph idx="1" type="body"/>
          </p:nvPr>
        </p:nvSpPr>
        <p:spPr>
          <a:xfrm>
            <a:off x="310900" y="1017725"/>
            <a:ext cx="852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GB"/>
              <a:t>In this lesson, you will:</a:t>
            </a:r>
            <a:endParaRPr b="1"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Describe the tasks performed by the network hardware: wireless access point, router, switch, hub, NIC, and bridge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Define a MAC address</a:t>
            </a:r>
            <a:endParaRPr/>
          </a:p>
        </p:txBody>
      </p:sp>
      <p:sp>
        <p:nvSpPr>
          <p:cNvPr id="83" name="Google Shape;83;p12"/>
          <p:cNvSpPr txBox="1"/>
          <p:nvPr>
            <p:ph type="title"/>
          </p:nvPr>
        </p:nvSpPr>
        <p:spPr>
          <a:xfrm>
            <a:off x="310900" y="310900"/>
            <a:ext cx="8522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Lesson 3: Network hardware</a:t>
            </a:r>
            <a:endParaRPr b="1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4" name="Google Shape;84;p12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5" name="Google Shape;85;p12"/>
          <p:cNvSpPr txBox="1"/>
          <p:nvPr>
            <p:ph idx="2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Objectives</a:t>
            </a:r>
            <a:endParaRPr/>
          </a:p>
        </p:txBody>
      </p:sp>
      <p:pic>
        <p:nvPicPr>
          <p:cNvPr id="86" name="Google Shape;8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1300" y="364800"/>
            <a:ext cx="419100" cy="4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8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-GB"/>
              <a:t>If you are going to connect wireless devices to your network then you are going to need me!</a:t>
            </a:r>
            <a:endParaRPr/>
          </a:p>
        </p:txBody>
      </p:sp>
      <p:sp>
        <p:nvSpPr>
          <p:cNvPr id="480" name="Google Shape;480;p48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What am I?</a:t>
            </a:r>
            <a:endParaRPr/>
          </a:p>
        </p:txBody>
      </p:sp>
      <p:sp>
        <p:nvSpPr>
          <p:cNvPr id="481" name="Google Shape;481;p48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82" name="Google Shape;482;p48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Plenary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9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-GB"/>
              <a:t>If you are going to connect wireless devices to your network then you are going to need me!</a:t>
            </a:r>
            <a:endParaRPr/>
          </a:p>
        </p:txBody>
      </p:sp>
      <p:sp>
        <p:nvSpPr>
          <p:cNvPr id="488" name="Google Shape;488;p49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What am I?</a:t>
            </a:r>
            <a:endParaRPr/>
          </a:p>
        </p:txBody>
      </p:sp>
      <p:sp>
        <p:nvSpPr>
          <p:cNvPr id="489" name="Google Shape;489;p49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90" name="Google Shape;490;p49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Plenary</a:t>
            </a:r>
            <a:endParaRPr/>
          </a:p>
        </p:txBody>
      </p:sp>
      <p:sp>
        <p:nvSpPr>
          <p:cNvPr id="491" name="Google Shape;491;p49"/>
          <p:cNvSpPr txBox="1"/>
          <p:nvPr>
            <p:ph idx="2" type="body"/>
          </p:nvPr>
        </p:nvSpPr>
        <p:spPr>
          <a:xfrm>
            <a:off x="4736600" y="1170100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GB" sz="3000"/>
              <a:t>Wireless Access Point</a:t>
            </a:r>
            <a:endParaRPr b="1" sz="3000"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b="1" lang="en-GB" sz="3000"/>
              <a:t>(WAP)</a:t>
            </a:r>
            <a:endParaRPr b="1" sz="3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0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-GB"/>
              <a:t>I must be unique so that I can be identified across a network. </a:t>
            </a:r>
            <a:endParaRPr/>
          </a:p>
        </p:txBody>
      </p:sp>
      <p:sp>
        <p:nvSpPr>
          <p:cNvPr id="497" name="Google Shape;497;p50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What am I?</a:t>
            </a:r>
            <a:endParaRPr/>
          </a:p>
        </p:txBody>
      </p:sp>
      <p:sp>
        <p:nvSpPr>
          <p:cNvPr id="498" name="Google Shape;498;p50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99" name="Google Shape;499;p50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Plenary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1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-GB"/>
              <a:t>I must be unique so that I can be identified across a network. </a:t>
            </a:r>
            <a:endParaRPr/>
          </a:p>
        </p:txBody>
      </p:sp>
      <p:sp>
        <p:nvSpPr>
          <p:cNvPr id="505" name="Google Shape;505;p51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What am I?</a:t>
            </a:r>
            <a:endParaRPr/>
          </a:p>
        </p:txBody>
      </p:sp>
      <p:sp>
        <p:nvSpPr>
          <p:cNvPr id="506" name="Google Shape;506;p51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07" name="Google Shape;507;p51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Plenary</a:t>
            </a:r>
            <a:endParaRPr/>
          </a:p>
        </p:txBody>
      </p:sp>
      <p:sp>
        <p:nvSpPr>
          <p:cNvPr id="508" name="Google Shape;508;p51"/>
          <p:cNvSpPr txBox="1"/>
          <p:nvPr>
            <p:ph idx="2" type="body"/>
          </p:nvPr>
        </p:nvSpPr>
        <p:spPr>
          <a:xfrm>
            <a:off x="4736600" y="1170100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b="1" lang="en-GB" sz="3000"/>
              <a:t>MAC address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2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GB"/>
              <a:t>In this lesson, you…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Learnt about the different network components that can be used to create connections within a network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514" name="Google Shape;514;p52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Next lesson</a:t>
            </a:r>
            <a:endParaRPr/>
          </a:p>
        </p:txBody>
      </p:sp>
      <p:sp>
        <p:nvSpPr>
          <p:cNvPr id="515" name="Google Shape;515;p52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16" name="Google Shape;516;p52"/>
          <p:cNvSpPr txBox="1"/>
          <p:nvPr>
            <p:ph idx="2" type="body"/>
          </p:nvPr>
        </p:nvSpPr>
        <p:spPr>
          <a:xfrm>
            <a:off x="4736600" y="1170100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GB"/>
              <a:t>Next lesson, you will…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-GB"/>
              <a:t>Learn about network topologies </a:t>
            </a:r>
            <a:endParaRPr/>
          </a:p>
        </p:txBody>
      </p:sp>
      <p:sp>
        <p:nvSpPr>
          <p:cNvPr id="517" name="Google Shape;517;p52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Summary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Specialist </a:t>
            </a:r>
            <a:r>
              <a:rPr b="1" lang="en-GB"/>
              <a:t>network hardware</a:t>
            </a:r>
            <a:r>
              <a:rPr lang="en-GB"/>
              <a:t> is required to allow computers to </a:t>
            </a:r>
            <a:r>
              <a:rPr b="1" lang="en-GB"/>
              <a:t>connect </a:t>
            </a:r>
            <a:r>
              <a:rPr lang="en-GB"/>
              <a:t>to one another.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b="1" lang="en-GB"/>
              <a:t>Common </a:t>
            </a:r>
            <a:r>
              <a:rPr lang="en-GB"/>
              <a:t>hardware types are: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Wireless access point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Router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Switch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Hub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Network interface card (NIC)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Bridge</a:t>
            </a:r>
            <a:endParaRPr/>
          </a:p>
        </p:txBody>
      </p:sp>
      <p:sp>
        <p:nvSpPr>
          <p:cNvPr id="92" name="Google Shape;92;p13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Network hardware</a:t>
            </a:r>
            <a:endParaRPr/>
          </a:p>
        </p:txBody>
      </p:sp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4" name="Google Shape;94;p13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You may have noticed a </a:t>
            </a:r>
            <a:r>
              <a:rPr b="1" lang="en-GB"/>
              <a:t>wireless access point</a:t>
            </a:r>
            <a:r>
              <a:rPr lang="en-GB"/>
              <a:t> (WAP) in locations that offer ‘free WiFi’ for you to use.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They are typically found in restaurants, shopping centres, and on public transport.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-GB"/>
              <a:t>If you have </a:t>
            </a:r>
            <a:r>
              <a:rPr b="1" lang="en-GB"/>
              <a:t>wireless internet </a:t>
            </a:r>
            <a:r>
              <a:rPr lang="en-GB"/>
              <a:t>in your home, you will also have a </a:t>
            </a:r>
            <a:r>
              <a:rPr b="1" lang="en-GB"/>
              <a:t>wireless access point</a:t>
            </a:r>
            <a:r>
              <a:rPr lang="en-GB"/>
              <a:t>. This is often built in to the device provided by your internet supplier.</a:t>
            </a:r>
            <a:endParaRPr/>
          </a:p>
        </p:txBody>
      </p:sp>
      <p:sp>
        <p:nvSpPr>
          <p:cNvPr id="100" name="Google Shape;100;p14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Wireless access point</a:t>
            </a:r>
            <a:endParaRPr/>
          </a:p>
        </p:txBody>
      </p:sp>
      <p:sp>
        <p:nvSpPr>
          <p:cNvPr id="101" name="Google Shape;101;p14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2" name="Google Shape;102;p14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6600" y="1170125"/>
            <a:ext cx="4096500" cy="2726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0758" y="3637779"/>
            <a:ext cx="1959974" cy="81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 </a:t>
            </a:r>
            <a:r>
              <a:rPr b="1" lang="en-GB"/>
              <a:t>wireless access point (WAP)</a:t>
            </a:r>
            <a:r>
              <a:rPr lang="en-GB"/>
              <a:t> connects to a </a:t>
            </a:r>
            <a:r>
              <a:rPr b="1" lang="en-GB"/>
              <a:t>wired network</a:t>
            </a:r>
            <a:r>
              <a:rPr lang="en-GB"/>
              <a:t> and provides a wireless network radio signal for wireless devices to connect to.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-GB"/>
              <a:t>The </a:t>
            </a:r>
            <a:r>
              <a:rPr b="1" lang="en-GB"/>
              <a:t>WAP</a:t>
            </a:r>
            <a:r>
              <a:rPr lang="en-GB"/>
              <a:t> provides wireless access to the network. It is </a:t>
            </a:r>
            <a:r>
              <a:rPr b="1" lang="en-GB"/>
              <a:t>not</a:t>
            </a:r>
            <a:r>
              <a:rPr lang="en-GB"/>
              <a:t> the device that provides internet access, that job is for another device. </a:t>
            </a:r>
            <a:endParaRPr/>
          </a:p>
        </p:txBody>
      </p:sp>
      <p:sp>
        <p:nvSpPr>
          <p:cNvPr id="110" name="Google Shape;110;p15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Wireless access point</a:t>
            </a:r>
            <a:endParaRPr/>
          </a:p>
        </p:txBody>
      </p:sp>
      <p:sp>
        <p:nvSpPr>
          <p:cNvPr id="111" name="Google Shape;111;p15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2" name="Google Shape;112;p15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113" name="Google Shape;11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7075" y="3067452"/>
            <a:ext cx="1780051" cy="12738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p15"/>
          <p:cNvCxnSpPr/>
          <p:nvPr/>
        </p:nvCxnSpPr>
        <p:spPr>
          <a:xfrm flipH="1" rot="10800000">
            <a:off x="6181900" y="2729825"/>
            <a:ext cx="1056600" cy="8442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115" name="Google Shape;11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16458" y="1658104"/>
            <a:ext cx="1959974" cy="81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GB"/>
              <a:t>Routers</a:t>
            </a:r>
            <a:r>
              <a:rPr lang="en-GB"/>
              <a:t> are responsible for moving data from one network to another.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-GB"/>
              <a:t>A common use for a </a:t>
            </a:r>
            <a:r>
              <a:rPr b="1" lang="en-GB"/>
              <a:t>router </a:t>
            </a:r>
            <a:r>
              <a:rPr lang="en-GB"/>
              <a:t>is to connect a </a:t>
            </a:r>
            <a:r>
              <a:rPr b="1" lang="en-GB"/>
              <a:t>network </a:t>
            </a:r>
            <a:r>
              <a:rPr lang="en-GB"/>
              <a:t>to the </a:t>
            </a:r>
            <a:r>
              <a:rPr b="1" lang="en-GB"/>
              <a:t>internet </a:t>
            </a:r>
            <a:r>
              <a:rPr lang="en-GB"/>
              <a:t>(which is also a network). </a:t>
            </a:r>
            <a:endParaRPr/>
          </a:p>
        </p:txBody>
      </p:sp>
      <p:sp>
        <p:nvSpPr>
          <p:cNvPr id="121" name="Google Shape;121;p16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Router</a:t>
            </a:r>
            <a:endParaRPr/>
          </a:p>
        </p:txBody>
      </p:sp>
      <p:sp>
        <p:nvSpPr>
          <p:cNvPr id="122" name="Google Shape;122;p16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3" name="Google Shape;123;p16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124" name="Google Shape;12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74721" y="1170134"/>
            <a:ext cx="2747976" cy="205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41575" y="3277400"/>
            <a:ext cx="2229375" cy="139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To connect wirelessly to the internet, you need a </a:t>
            </a:r>
            <a:r>
              <a:rPr b="1" lang="en-GB"/>
              <a:t>wireless access point</a:t>
            </a:r>
            <a:r>
              <a:rPr lang="en-GB"/>
              <a:t> </a:t>
            </a:r>
            <a:r>
              <a:rPr lang="en-GB" u="sng"/>
              <a:t>and</a:t>
            </a:r>
            <a:r>
              <a:rPr lang="en-GB"/>
              <a:t> a </a:t>
            </a:r>
            <a:r>
              <a:rPr b="1" lang="en-GB"/>
              <a:t>router</a:t>
            </a:r>
            <a:r>
              <a:rPr lang="en-GB"/>
              <a:t>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-GB"/>
              <a:t>These are often built into the same device. </a:t>
            </a:r>
            <a:endParaRPr/>
          </a:p>
        </p:txBody>
      </p:sp>
      <p:sp>
        <p:nvSpPr>
          <p:cNvPr id="131" name="Google Shape;131;p17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Router</a:t>
            </a:r>
            <a:endParaRPr/>
          </a:p>
        </p:txBody>
      </p:sp>
      <p:sp>
        <p:nvSpPr>
          <p:cNvPr id="132" name="Google Shape;132;p17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3" name="Google Shape;133;p17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134" name="Google Shape;13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5050" y="3618832"/>
            <a:ext cx="1111325" cy="795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38900" y="734013"/>
            <a:ext cx="1111325" cy="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/>
          <p:nvPr/>
        </p:nvSpPr>
        <p:spPr>
          <a:xfrm>
            <a:off x="7600067" y="948033"/>
            <a:ext cx="91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Internet</a:t>
            </a:r>
            <a:endParaRPr b="1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37" name="Google Shape;137;p17"/>
          <p:cNvCxnSpPr/>
          <p:nvPr/>
        </p:nvCxnSpPr>
        <p:spPr>
          <a:xfrm flipH="1" rot="10800000">
            <a:off x="5720400" y="3267225"/>
            <a:ext cx="279300" cy="339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8" name="Google Shape;138;p17"/>
          <p:cNvCxnSpPr/>
          <p:nvPr/>
        </p:nvCxnSpPr>
        <p:spPr>
          <a:xfrm flipH="1" rot="10800000">
            <a:off x="6631300" y="2168025"/>
            <a:ext cx="267300" cy="333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39" name="Google Shape;139;p17"/>
          <p:cNvCxnSpPr/>
          <p:nvPr/>
        </p:nvCxnSpPr>
        <p:spPr>
          <a:xfrm flipH="1" rot="10800000">
            <a:off x="7438900" y="1420750"/>
            <a:ext cx="279600" cy="309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140" name="Google Shape;140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15575" y="1698525"/>
            <a:ext cx="838702" cy="524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95877" y="2596626"/>
            <a:ext cx="1387624" cy="5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CCE Slides">
  <a:themeElements>
    <a:clrScheme name="Simple Light">
      <a:dk1>
        <a:srgbClr val="5B5BA5"/>
      </a:dk1>
      <a:lt1>
        <a:srgbClr val="FFFFFF"/>
      </a:lt1>
      <a:dk2>
        <a:srgbClr val="E9E9F3"/>
      </a:dk2>
      <a:lt2>
        <a:srgbClr val="F2F6FC"/>
      </a:lt2>
      <a:accent1>
        <a:srgbClr val="E9F7FC"/>
      </a:accent1>
      <a:accent2>
        <a:srgbClr val="FFEFDA"/>
      </a:accent2>
      <a:accent3>
        <a:srgbClr val="ECF8F5"/>
      </a:accent3>
      <a:accent4>
        <a:srgbClr val="FEF2F6"/>
      </a:accent4>
      <a:accent5>
        <a:srgbClr val="E6E6EA"/>
      </a:accent5>
      <a:accent6>
        <a:srgbClr val="F0F6ED"/>
      </a:accent6>
      <a:hlink>
        <a:srgbClr val="3197A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